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  <p:sldId id="263" r:id="rId7"/>
    <p:sldId id="25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FA8F2-C185-F04A-8328-76296878913F}" v="2" dt="2025-08-11T12:11:32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1"/>
    <p:restoredTop sz="97308"/>
  </p:normalViewPr>
  <p:slideViewPr>
    <p:cSldViewPr snapToGrid="0">
      <p:cViewPr varScale="1">
        <p:scale>
          <a:sx n="186" d="100"/>
          <a:sy n="186" d="100"/>
        </p:scale>
        <p:origin x="24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ylberg" userId="f1f8f84e21929409" providerId="LiveId" clId="{D6BFA8F2-C185-F04A-8328-76296878913F}"/>
    <pc:docChg chg="custSel addSld delSld modSld">
      <pc:chgData name="Martin Kylberg" userId="f1f8f84e21929409" providerId="LiveId" clId="{D6BFA8F2-C185-F04A-8328-76296878913F}" dt="2025-08-11T12:17:29.292" v="1682" actId="20577"/>
      <pc:docMkLst>
        <pc:docMk/>
      </pc:docMkLst>
      <pc:sldChg chg="modSp mod">
        <pc:chgData name="Martin Kylberg" userId="f1f8f84e21929409" providerId="LiveId" clId="{D6BFA8F2-C185-F04A-8328-76296878913F}" dt="2025-08-11T12:13:48.124" v="879" actId="120"/>
        <pc:sldMkLst>
          <pc:docMk/>
          <pc:sldMk cId="3385087699" sldId="258"/>
        </pc:sldMkLst>
        <pc:graphicFrameChg chg="modGraphic">
          <ac:chgData name="Martin Kylberg" userId="f1f8f84e21929409" providerId="LiveId" clId="{D6BFA8F2-C185-F04A-8328-76296878913F}" dt="2025-08-11T12:13:48.124" v="879" actId="120"/>
          <ac:graphicFrameMkLst>
            <pc:docMk/>
            <pc:sldMk cId="3385087699" sldId="258"/>
            <ac:graphicFrameMk id="11" creationId="{6B7CB252-3A63-9260-39E8-8A6AD762BAD3}"/>
          </ac:graphicFrameMkLst>
        </pc:graphicFrameChg>
      </pc:sldChg>
      <pc:sldChg chg="new del">
        <pc:chgData name="Martin Kylberg" userId="f1f8f84e21929409" providerId="LiveId" clId="{D6BFA8F2-C185-F04A-8328-76296878913F}" dt="2025-08-11T12:01:26.842" v="2" actId="2696"/>
        <pc:sldMkLst>
          <pc:docMk/>
          <pc:sldMk cId="4162588505" sldId="261"/>
        </pc:sldMkLst>
      </pc:sldChg>
      <pc:sldChg chg="modSp add mod">
        <pc:chgData name="Martin Kylberg" userId="f1f8f84e21929409" providerId="LiveId" clId="{D6BFA8F2-C185-F04A-8328-76296878913F}" dt="2025-08-11T12:13:29.585" v="815" actId="20577"/>
        <pc:sldMkLst>
          <pc:docMk/>
          <pc:sldMk cId="2541082352" sldId="262"/>
        </pc:sldMkLst>
        <pc:spChg chg="mod">
          <ac:chgData name="Martin Kylberg" userId="f1f8f84e21929409" providerId="LiveId" clId="{D6BFA8F2-C185-F04A-8328-76296878913F}" dt="2025-08-11T12:05:23.409" v="539" actId="207"/>
          <ac:spMkLst>
            <pc:docMk/>
            <pc:sldMk cId="2541082352" sldId="262"/>
            <ac:spMk id="11" creationId="{E0740B03-EE03-A583-A96C-0C3D559E88AF}"/>
          </ac:spMkLst>
        </pc:spChg>
        <pc:graphicFrameChg chg="modGraphic">
          <ac:chgData name="Martin Kylberg" userId="f1f8f84e21929409" providerId="LiveId" clId="{D6BFA8F2-C185-F04A-8328-76296878913F}" dt="2025-08-11T12:13:29.585" v="815" actId="20577"/>
          <ac:graphicFrameMkLst>
            <pc:docMk/>
            <pc:sldMk cId="2541082352" sldId="262"/>
            <ac:graphicFrameMk id="9" creationId="{1B7A50A6-FFCB-EBB5-4381-7BC5E4FEA170}"/>
          </ac:graphicFrameMkLst>
        </pc:graphicFrameChg>
      </pc:sldChg>
      <pc:sldChg chg="modSp add mod">
        <pc:chgData name="Martin Kylberg" userId="f1f8f84e21929409" providerId="LiveId" clId="{D6BFA8F2-C185-F04A-8328-76296878913F}" dt="2025-08-11T12:17:29.292" v="1682" actId="20577"/>
        <pc:sldMkLst>
          <pc:docMk/>
          <pc:sldMk cId="577977874" sldId="263"/>
        </pc:sldMkLst>
        <pc:spChg chg="mod">
          <ac:chgData name="Martin Kylberg" userId="f1f8f84e21929409" providerId="LiveId" clId="{D6BFA8F2-C185-F04A-8328-76296878913F}" dt="2025-08-11T12:11:38.709" v="769" actId="313"/>
          <ac:spMkLst>
            <pc:docMk/>
            <pc:sldMk cId="577977874" sldId="263"/>
            <ac:spMk id="5" creationId="{F521CF97-F954-5CCE-70AF-368424FF9879}"/>
          </ac:spMkLst>
        </pc:spChg>
        <pc:graphicFrameChg chg="modGraphic">
          <ac:chgData name="Martin Kylberg" userId="f1f8f84e21929409" providerId="LiveId" clId="{D6BFA8F2-C185-F04A-8328-76296878913F}" dt="2025-08-11T12:17:29.292" v="1682" actId="20577"/>
          <ac:graphicFrameMkLst>
            <pc:docMk/>
            <pc:sldMk cId="577977874" sldId="263"/>
            <ac:graphicFrameMk id="11" creationId="{A0580D01-6178-C5B3-EA2D-90363058A52E}"/>
          </ac:graphicFrameMkLst>
        </pc:graphicFrameChg>
      </pc:sldChg>
    </pc:docChg>
  </pc:docChgLst>
  <pc:docChgLst>
    <pc:chgData name="Martin Kylberg" userId="f1f8f84e21929409" providerId="LiveId" clId="{37666066-5425-9C4E-A776-995292DD88F4}"/>
    <pc:docChg chg="undo custSel addSld modSld sldOrd">
      <pc:chgData name="Martin Kylberg" userId="f1f8f84e21929409" providerId="LiveId" clId="{37666066-5425-9C4E-A776-995292DD88F4}" dt="2025-06-30T12:21:14.345" v="3474" actId="20577"/>
      <pc:docMkLst>
        <pc:docMk/>
      </pc:docMkLst>
      <pc:sldChg chg="modSp mod">
        <pc:chgData name="Martin Kylberg" userId="f1f8f84e21929409" providerId="LiveId" clId="{37666066-5425-9C4E-A776-995292DD88F4}" dt="2025-06-30T09:15:47.452" v="0" actId="6549"/>
        <pc:sldMkLst>
          <pc:docMk/>
          <pc:sldMk cId="3994364627" sldId="256"/>
        </pc:sldMkLst>
        <pc:spChg chg="mod">
          <ac:chgData name="Martin Kylberg" userId="f1f8f84e21929409" providerId="LiveId" clId="{37666066-5425-9C4E-A776-995292DD88F4}" dt="2025-06-30T09:15:47.452" v="0" actId="6549"/>
          <ac:spMkLst>
            <pc:docMk/>
            <pc:sldMk cId="3994364627" sldId="256"/>
            <ac:spMk id="2" creationId="{8550ECFC-A9DF-625B-52E1-C4550D895EA9}"/>
          </ac:spMkLst>
        </pc:spChg>
      </pc:sldChg>
      <pc:sldChg chg="modSp mod">
        <pc:chgData name="Martin Kylberg" userId="f1f8f84e21929409" providerId="LiveId" clId="{37666066-5425-9C4E-A776-995292DD88F4}" dt="2025-06-30T12:20:26.483" v="3453" actId="1076"/>
        <pc:sldMkLst>
          <pc:docMk/>
          <pc:sldMk cId="2411783390" sldId="257"/>
        </pc:sldMkLst>
        <pc:spChg chg="mod">
          <ac:chgData name="Martin Kylberg" userId="f1f8f84e21929409" providerId="LiveId" clId="{37666066-5425-9C4E-A776-995292DD88F4}" dt="2025-06-30T12:20:26.483" v="3453" actId="1076"/>
          <ac:spMkLst>
            <pc:docMk/>
            <pc:sldMk cId="2411783390" sldId="257"/>
            <ac:spMk id="11" creationId="{C0D78A60-31B1-F3F2-DA60-ED1A8BD9C49B}"/>
          </ac:spMkLst>
        </pc:spChg>
        <pc:graphicFrameChg chg="modGraphic">
          <ac:chgData name="Martin Kylberg" userId="f1f8f84e21929409" providerId="LiveId" clId="{37666066-5425-9C4E-A776-995292DD88F4}" dt="2025-06-30T09:19:14.399" v="98" actId="20577"/>
          <ac:graphicFrameMkLst>
            <pc:docMk/>
            <pc:sldMk cId="2411783390" sldId="257"/>
            <ac:graphicFrameMk id="9" creationId="{1E2B579F-A403-8621-5382-B0BF54477C2C}"/>
          </ac:graphicFrameMkLst>
        </pc:graphicFrameChg>
      </pc:sldChg>
      <pc:sldChg chg="modSp mod">
        <pc:chgData name="Martin Kylberg" userId="f1f8f84e21929409" providerId="LiveId" clId="{37666066-5425-9C4E-A776-995292DD88F4}" dt="2025-06-30T12:21:02.111" v="3472" actId="1076"/>
        <pc:sldMkLst>
          <pc:docMk/>
          <pc:sldMk cId="3385087699" sldId="258"/>
        </pc:sldMkLst>
        <pc:spChg chg="mod">
          <ac:chgData name="Martin Kylberg" userId="f1f8f84e21929409" providerId="LiveId" clId="{37666066-5425-9C4E-A776-995292DD88F4}" dt="2025-06-30T12:21:02.111" v="3472" actId="1076"/>
          <ac:spMkLst>
            <pc:docMk/>
            <pc:sldMk cId="3385087699" sldId="258"/>
            <ac:spMk id="5" creationId="{EF692F0D-27CA-84C4-B9CC-294C5CA05074}"/>
          </ac:spMkLst>
        </pc:spChg>
        <pc:graphicFrameChg chg="mod modGraphic">
          <ac:chgData name="Martin Kylberg" userId="f1f8f84e21929409" providerId="LiveId" clId="{37666066-5425-9C4E-A776-995292DD88F4}" dt="2025-06-30T09:20:40.224" v="112" actId="14100"/>
          <ac:graphicFrameMkLst>
            <pc:docMk/>
            <pc:sldMk cId="3385087699" sldId="258"/>
            <ac:graphicFrameMk id="11" creationId="{6B7CB252-3A63-9260-39E8-8A6AD762BAD3}"/>
          </ac:graphicFrameMkLst>
        </pc:graphicFrameChg>
      </pc:sldChg>
      <pc:sldChg chg="modSp mod">
        <pc:chgData name="Martin Kylberg" userId="f1f8f84e21929409" providerId="LiveId" clId="{37666066-5425-9C4E-A776-995292DD88F4}" dt="2025-06-30T12:21:14.345" v="3474" actId="20577"/>
        <pc:sldMkLst>
          <pc:docMk/>
          <pc:sldMk cId="704004718" sldId="259"/>
        </pc:sldMkLst>
        <pc:spChg chg="mod">
          <ac:chgData name="Martin Kylberg" userId="f1f8f84e21929409" providerId="LiveId" clId="{37666066-5425-9C4E-A776-995292DD88F4}" dt="2025-06-30T12:21:14.345" v="3474" actId="20577"/>
          <ac:spMkLst>
            <pc:docMk/>
            <pc:sldMk cId="704004718" sldId="259"/>
            <ac:spMk id="6" creationId="{2E878155-5272-36A6-D3A6-0CCC0A7B0F77}"/>
          </ac:spMkLst>
        </pc:spChg>
      </pc:sldChg>
      <pc:sldChg chg="addSp delSp modSp add mod ord">
        <pc:chgData name="Martin Kylberg" userId="f1f8f84e21929409" providerId="LiveId" clId="{37666066-5425-9C4E-A776-995292DD88F4}" dt="2025-06-30T12:19:53.709" v="3434" actId="1076"/>
        <pc:sldMkLst>
          <pc:docMk/>
          <pc:sldMk cId="602706005" sldId="260"/>
        </pc:sldMkLst>
        <pc:spChg chg="add mod">
          <ac:chgData name="Martin Kylberg" userId="f1f8f84e21929409" providerId="LiveId" clId="{37666066-5425-9C4E-A776-995292DD88F4}" dt="2025-06-30T12:05:21.440" v="2549" actId="122"/>
          <ac:spMkLst>
            <pc:docMk/>
            <pc:sldMk cId="602706005" sldId="260"/>
            <ac:spMk id="15" creationId="{B0501006-B91E-07FF-63FB-4B051F9DE951}"/>
          </ac:spMkLst>
        </pc:spChg>
        <pc:spChg chg="add mod">
          <ac:chgData name="Martin Kylberg" userId="f1f8f84e21929409" providerId="LiveId" clId="{37666066-5425-9C4E-A776-995292DD88F4}" dt="2025-06-30T12:05:25.986" v="2550" actId="122"/>
          <ac:spMkLst>
            <pc:docMk/>
            <pc:sldMk cId="602706005" sldId="260"/>
            <ac:spMk id="18" creationId="{5008DDC3-24D0-272E-3C25-D8B35438BD6E}"/>
          </ac:spMkLst>
        </pc:spChg>
        <pc:spChg chg="add mod">
          <ac:chgData name="Martin Kylberg" userId="f1f8f84e21929409" providerId="LiveId" clId="{37666066-5425-9C4E-A776-995292DD88F4}" dt="2025-06-30T12:19:19.516" v="3428" actId="20577"/>
          <ac:spMkLst>
            <pc:docMk/>
            <pc:sldMk cId="602706005" sldId="260"/>
            <ac:spMk id="19" creationId="{462D3AFC-6448-4C99-0B73-3188BFFF41DF}"/>
          </ac:spMkLst>
        </pc:spChg>
        <pc:spChg chg="add mod">
          <ac:chgData name="Martin Kylberg" userId="f1f8f84e21929409" providerId="LiveId" clId="{37666066-5425-9C4E-A776-995292DD88F4}" dt="2025-06-30T12:04:38.410" v="2542" actId="1036"/>
          <ac:spMkLst>
            <pc:docMk/>
            <pc:sldMk cId="602706005" sldId="260"/>
            <ac:spMk id="20" creationId="{10C2853C-A4C2-D54A-C423-F0AE2F7E95CD}"/>
          </ac:spMkLst>
        </pc:spChg>
        <pc:spChg chg="add mod">
          <ac:chgData name="Martin Kylberg" userId="f1f8f84e21929409" providerId="LiveId" clId="{37666066-5425-9C4E-A776-995292DD88F4}" dt="2025-06-30T12:04:38.410" v="2542" actId="1036"/>
          <ac:spMkLst>
            <pc:docMk/>
            <pc:sldMk cId="602706005" sldId="260"/>
            <ac:spMk id="21" creationId="{EE4AB751-89DF-9D66-D9FA-D90B344C0D27}"/>
          </ac:spMkLst>
        </pc:spChg>
        <pc:spChg chg="add mod">
          <ac:chgData name="Martin Kylberg" userId="f1f8f84e21929409" providerId="LiveId" clId="{37666066-5425-9C4E-A776-995292DD88F4}" dt="2025-06-30T12:04:38.410" v="2542" actId="1036"/>
          <ac:spMkLst>
            <pc:docMk/>
            <pc:sldMk cId="602706005" sldId="260"/>
            <ac:spMk id="22" creationId="{62742EC5-E7EB-7554-E92E-2E066CCD6805}"/>
          </ac:spMkLst>
        </pc:spChg>
        <pc:spChg chg="add mod">
          <ac:chgData name="Martin Kylberg" userId="f1f8f84e21929409" providerId="LiveId" clId="{37666066-5425-9C4E-A776-995292DD88F4}" dt="2025-06-30T12:04:38.410" v="2542" actId="1036"/>
          <ac:spMkLst>
            <pc:docMk/>
            <pc:sldMk cId="602706005" sldId="260"/>
            <ac:spMk id="23" creationId="{EED7840A-BB41-9706-66D0-9D0D3A367099}"/>
          </ac:spMkLst>
        </pc:spChg>
        <pc:spChg chg="add mod">
          <ac:chgData name="Martin Kylberg" userId="f1f8f84e21929409" providerId="LiveId" clId="{37666066-5425-9C4E-A776-995292DD88F4}" dt="2025-06-30T12:19:53.709" v="3434" actId="1076"/>
          <ac:spMkLst>
            <pc:docMk/>
            <pc:sldMk cId="602706005" sldId="260"/>
            <ac:spMk id="24" creationId="{879770E4-D67B-508D-35DE-19F36F80BB9F}"/>
          </ac:spMkLst>
        </pc:spChg>
        <pc:picChg chg="add mod">
          <ac:chgData name="Martin Kylberg" userId="f1f8f84e21929409" providerId="LiveId" clId="{37666066-5425-9C4E-A776-995292DD88F4}" dt="2025-06-30T12:05:03.261" v="2544" actId="1076"/>
          <ac:picMkLst>
            <pc:docMk/>
            <pc:sldMk cId="602706005" sldId="260"/>
            <ac:picMk id="7" creationId="{7372F4E9-773F-6C62-751A-0A1763C8AFC9}"/>
          </ac:picMkLst>
        </pc:picChg>
        <pc:picChg chg="add mod">
          <ac:chgData name="Martin Kylberg" userId="f1f8f84e21929409" providerId="LiveId" clId="{37666066-5425-9C4E-A776-995292DD88F4}" dt="2025-06-30T12:05:10.107" v="2546" actId="1076"/>
          <ac:picMkLst>
            <pc:docMk/>
            <pc:sldMk cId="602706005" sldId="260"/>
            <ac:picMk id="12" creationId="{C233EC3B-67A7-6F88-B42D-0176254691BF}"/>
          </ac:picMkLst>
        </pc:picChg>
        <pc:picChg chg="add mod">
          <ac:chgData name="Martin Kylberg" userId="f1f8f84e21929409" providerId="LiveId" clId="{37666066-5425-9C4E-A776-995292DD88F4}" dt="2025-06-30T12:05:35.648" v="2552" actId="1076"/>
          <ac:picMkLst>
            <pc:docMk/>
            <pc:sldMk cId="602706005" sldId="260"/>
            <ac:picMk id="14" creationId="{F4DEF16B-ADF6-092B-1A10-591B69200ABD}"/>
          </ac:picMkLst>
        </pc:picChg>
        <pc:picChg chg="add mod">
          <ac:chgData name="Martin Kylberg" userId="f1f8f84e21929409" providerId="LiveId" clId="{37666066-5425-9C4E-A776-995292DD88F4}" dt="2025-06-30T12:18:39.905" v="3419"/>
          <ac:picMkLst>
            <pc:docMk/>
            <pc:sldMk cId="602706005" sldId="260"/>
            <ac:picMk id="25" creationId="{F8F445B5-8866-59D5-22B4-F0A170A705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9D4F8-4AF3-5F22-2C42-1EAD09F4C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886E225-2411-BB9A-D50F-A60E434AA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7926D8-0B64-727B-EA7A-2AD178FD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FDB191-5FE3-5C0A-BBC9-35C7F210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2893885-0C62-2435-55B1-2B27E7C3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9FF396-CA33-E7DB-B414-5B7F3CEF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BD1F1F9-53C7-EEF3-62A0-D9C0625B6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821696-FAEE-BE73-F44B-86F869B0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08FB6C-FC6E-CFA9-A343-A7441837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F512B2-87B2-B2E7-D27E-84EF47AA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5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43E978-6A40-811A-4F92-7322385A0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0587A07-A95A-3A6F-5E54-C5568A74A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7A633B-4785-4890-0F16-CD17E73C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BE22FB-387B-D3DC-87C4-F1203ED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68F45D-F62F-CFAB-D68E-F7B9451B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9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93E1BF-B565-DD71-F337-0EB98B46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0D2B2-AFFD-E6FD-844B-8D26303D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25E1F6-9B27-F763-8780-C431C130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C4FC32-683E-8DDC-3EC4-1541C984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8F65F5-5972-D7CE-4C21-8AE055E9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6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27861-101D-BA4E-B4FD-E7B385F5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7E9B41-7F8E-64A8-1AC5-54344E50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B907E6-8E26-D854-AB3B-AEF7F4DE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4F78C9-9E46-16E7-4A3E-90BD27F0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05F798-93AC-2E51-C14D-6E532796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9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D23AC-33CB-AF52-874E-C4DBB8E7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CD19BC-4D01-59AA-7748-5CB071AB3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C411DF-4944-7E7F-D095-F1D66D6DB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89A13A-4609-0D08-DE6E-ADEF37C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719586-0E35-2DD3-0E44-60F1614D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8841DB-9237-88A2-8914-D1B08130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6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74E496-B586-A0B9-A624-D28C6A5B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BF0769-B9F9-E364-D054-B1C4BA5CB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642B70-0490-CBDC-333A-E7E9A5EA9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2DC2041-A651-0E7A-8243-9DE69357D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6F83595-D9C2-F583-7E55-A1BD54D8F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D3AE62-E817-C580-0DA5-FA73C7C7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7E3545B-38B7-8E79-66D0-75AF2CF2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4434EAA-DF6C-60B6-EBA8-3C4CC0DE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D83F20-1EC4-8710-D834-6F0A6276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BE4602-D72E-07F0-58E6-D39FF398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D1A66D-97B4-6B0C-34A2-2F77B6CD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25BF499-5EC0-0562-D45E-95139591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9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6A17B6E-822E-0296-4350-3B5957A4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021242-0428-FA18-17EE-BBF5B927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8CA984-FBB8-1E8D-FB83-00DEC05A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6F11E7-E6C8-43F0-BA0A-E71E19D5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7DC125-6617-0C8E-B755-2E328E120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84ACBE-A9A6-7FAB-DDDF-84E959BEF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DAAA9C9-C43B-E051-7493-9FCD4D87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34798F-B693-FDA3-DBB8-4715D0F9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6EF9142-1C70-DF3C-0000-E53C93F5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78270E-8616-01A3-450B-06184845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8F8124-21B8-482E-4D1C-A4EB2A507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23FE17-0F14-410A-1AC8-DA42BF84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433723-8115-69F4-D68F-8F46D705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F1F545-1AB9-8DDE-2689-249EFB3D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FEA183E-710F-4E15-E97A-FD9F657E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3306DCA-3C34-0967-B84B-02903C06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0960BF-75D8-8839-C6D5-3DE0423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B61CC9-C662-2AFF-205E-54E4B91F0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B20EA-EB8D-3144-892A-AC51D0EC3F72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9430FB-EC93-1C22-0904-944DC7F6F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4AB863-476C-051E-93A4-B1FDF501F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1EAB3F-1799-6440-83DF-94F65802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Kylberg@huthwaite.s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4BE02A74-55BE-C85D-5764-DE6D6C5B8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19239"/>
            <a:ext cx="1125494" cy="112549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8A1F99D-1804-62D9-7CA6-B455C00A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84" y="754859"/>
            <a:ext cx="5190740" cy="418732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550ECFC-A9DF-625B-52E1-C4550D895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09138"/>
            <a:ext cx="9144000" cy="9471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Förberedelser</a:t>
            </a:r>
            <a:br>
              <a:rPr lang="en-US" dirty="0"/>
            </a:br>
            <a:r>
              <a:rPr lang="en-US" sz="3600" dirty="0" err="1"/>
              <a:t>Inför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förhandling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6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B365C-7C0D-2C25-97C4-CAB525E1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tecknad serie, design, illustration&#10;&#10;AI-genererat innehåll kan vara felaktigt.">
            <a:extLst>
              <a:ext uri="{FF2B5EF4-FFF2-40B4-BE49-F238E27FC236}">
                <a16:creationId xmlns:a16="http://schemas.microsoft.com/office/drawing/2014/main" id="{7372F4E9-773F-6C62-751A-0A1763C8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" y="1485089"/>
            <a:ext cx="1943911" cy="1943911"/>
          </a:xfrm>
          <a:prstGeom prst="rect">
            <a:avLst/>
          </a:prstGeom>
        </p:spPr>
      </p:pic>
      <p:pic>
        <p:nvPicPr>
          <p:cNvPr id="12" name="Bildobjekt 11" descr="En bild som visar rita, klädsel, skiss, text&#10;&#10;AI-genererat innehåll kan vara felaktigt.">
            <a:extLst>
              <a:ext uri="{FF2B5EF4-FFF2-40B4-BE49-F238E27FC236}">
                <a16:creationId xmlns:a16="http://schemas.microsoft.com/office/drawing/2014/main" id="{C233EC3B-67A7-6F88-B42D-01762546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044" y="1485088"/>
            <a:ext cx="1943912" cy="1943912"/>
          </a:xfrm>
          <a:prstGeom prst="rect">
            <a:avLst/>
          </a:prstGeom>
        </p:spPr>
      </p:pic>
      <p:pic>
        <p:nvPicPr>
          <p:cNvPr id="14" name="Bildobjekt 13" descr="En bild som visar klädsel, bärbar dator, rita, Människoansikte&#10;&#10;AI-genererat innehåll kan vara felaktigt.">
            <a:extLst>
              <a:ext uri="{FF2B5EF4-FFF2-40B4-BE49-F238E27FC236}">
                <a16:creationId xmlns:a16="http://schemas.microsoft.com/office/drawing/2014/main" id="{F4DEF16B-ADF6-092B-1A10-591B69200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77" y="1485088"/>
            <a:ext cx="1885545" cy="188554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0501006-B91E-07FF-63FB-4B051F9DE951}"/>
              </a:ext>
            </a:extLst>
          </p:cNvPr>
          <p:cNvSpPr txBox="1"/>
          <p:nvPr/>
        </p:nvSpPr>
        <p:spPr>
          <a:xfrm>
            <a:off x="421697" y="3531950"/>
            <a:ext cx="30089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Förberedelser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Vad </a:t>
            </a:r>
            <a:r>
              <a:rPr lang="en-US" sz="1000" dirty="0" err="1"/>
              <a:t>är</a:t>
            </a:r>
            <a:r>
              <a:rPr lang="en-US" sz="1000" dirty="0"/>
              <a:t> </a:t>
            </a:r>
            <a:r>
              <a:rPr lang="en-US" sz="1000" dirty="0" err="1"/>
              <a:t>vår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deras</a:t>
            </a:r>
            <a:r>
              <a:rPr lang="en-US" sz="1000" dirty="0"/>
              <a:t> </a:t>
            </a:r>
            <a:r>
              <a:rPr lang="en-US" sz="1000" dirty="0" err="1"/>
              <a:t>målsättning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Vad </a:t>
            </a:r>
            <a:r>
              <a:rPr lang="en-US" sz="1000" dirty="0" err="1"/>
              <a:t>är</a:t>
            </a:r>
            <a:r>
              <a:rPr lang="en-US" sz="1000" dirty="0"/>
              <a:t> </a:t>
            </a:r>
            <a:r>
              <a:rPr lang="en-US" sz="1000" dirty="0" err="1"/>
              <a:t>vårt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deras</a:t>
            </a:r>
            <a:r>
              <a:rPr lang="en-US" sz="1000" dirty="0"/>
              <a:t> </a:t>
            </a:r>
            <a:r>
              <a:rPr lang="en-US" sz="1000" dirty="0" err="1"/>
              <a:t>bästa</a:t>
            </a:r>
            <a:r>
              <a:rPr lang="en-US" sz="1000" dirty="0"/>
              <a:t> </a:t>
            </a:r>
            <a:r>
              <a:rPr lang="en-US" sz="1000" dirty="0" err="1"/>
              <a:t>alternativ</a:t>
            </a:r>
            <a:r>
              <a:rPr lang="en-US" sz="1000" dirty="0"/>
              <a:t> (BATNA)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förhandlingsbara</a:t>
            </a:r>
            <a:r>
              <a:rPr lang="en-US" sz="1000" dirty="0"/>
              <a:t> </a:t>
            </a:r>
            <a:r>
              <a:rPr lang="en-US" sz="1000" dirty="0" err="1"/>
              <a:t>områden</a:t>
            </a:r>
            <a:r>
              <a:rPr lang="en-US" sz="1000" dirty="0"/>
              <a:t> </a:t>
            </a:r>
            <a:r>
              <a:rPr lang="en-US" sz="1000" dirty="0" err="1"/>
              <a:t>finns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</a:t>
            </a:r>
            <a:r>
              <a:rPr lang="en-US" sz="1000" dirty="0" err="1"/>
              <a:t>är</a:t>
            </a:r>
            <a:r>
              <a:rPr lang="en-US" sz="1000" dirty="0"/>
              <a:t> dessa </a:t>
            </a:r>
            <a:r>
              <a:rPr lang="en-US" sz="1000" dirty="0" err="1"/>
              <a:t>prioriterade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mandat</a:t>
            </a:r>
            <a:r>
              <a:rPr lang="en-US" sz="1000" dirty="0"/>
              <a:t> </a:t>
            </a:r>
            <a:r>
              <a:rPr lang="en-US" sz="1000" dirty="0" err="1"/>
              <a:t>har</a:t>
            </a:r>
            <a:r>
              <a:rPr lang="en-US" sz="1000" dirty="0"/>
              <a:t> vi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röra</a:t>
            </a:r>
            <a:r>
              <a:rPr lang="en-US" sz="1000" dirty="0"/>
              <a:t> </a:t>
            </a:r>
            <a:r>
              <a:rPr lang="en-US" sz="1000" dirty="0" err="1"/>
              <a:t>oss</a:t>
            </a:r>
            <a:r>
              <a:rPr lang="en-US" sz="1000" dirty="0"/>
              <a:t> </a:t>
            </a:r>
            <a:r>
              <a:rPr lang="en-US" sz="1000" dirty="0" err="1"/>
              <a:t>på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Vad </a:t>
            </a:r>
            <a:r>
              <a:rPr lang="en-US" sz="1000" dirty="0" err="1"/>
              <a:t>är</a:t>
            </a:r>
            <a:r>
              <a:rPr lang="en-US" sz="1000" dirty="0"/>
              <a:t> </a:t>
            </a:r>
            <a:r>
              <a:rPr lang="en-US" sz="1000" dirty="0" err="1"/>
              <a:t>vårt</a:t>
            </a:r>
            <a:r>
              <a:rPr lang="en-US" sz="1000" dirty="0"/>
              <a:t> </a:t>
            </a:r>
            <a:r>
              <a:rPr lang="en-US" sz="1000" dirty="0" err="1"/>
              <a:t>öppningsbud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</a:t>
            </a:r>
            <a:r>
              <a:rPr lang="en-US" sz="1000" dirty="0" err="1"/>
              <a:t>mycket</a:t>
            </a:r>
            <a:r>
              <a:rPr lang="en-US" sz="1000" dirty="0"/>
              <a:t> </a:t>
            </a:r>
            <a:r>
              <a:rPr lang="en-US" sz="1000" dirty="0" err="1"/>
              <a:t>kostar</a:t>
            </a:r>
            <a:r>
              <a:rPr lang="en-US" sz="1000" dirty="0"/>
              <a:t> 1 </a:t>
            </a:r>
            <a:r>
              <a:rPr lang="en-US" sz="1000" dirty="0" err="1"/>
              <a:t>enhet</a:t>
            </a:r>
            <a:r>
              <a:rPr lang="en-US" sz="1000" dirty="0"/>
              <a:t>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ge</a:t>
            </a:r>
            <a:r>
              <a:rPr lang="en-US" sz="1000" dirty="0"/>
              <a:t> bort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eftergift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styrkor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svagheter</a:t>
            </a:r>
            <a:r>
              <a:rPr lang="en-US" sz="1000" dirty="0"/>
              <a:t> ser vi hos </a:t>
            </a:r>
            <a:r>
              <a:rPr lang="en-US" sz="1000" dirty="0" err="1"/>
              <a:t>parterna</a:t>
            </a:r>
            <a:endParaRPr lang="en-US" sz="11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008DDC3-24D0-272E-3C25-D8B35438BD6E}"/>
              </a:ext>
            </a:extLst>
          </p:cNvPr>
          <p:cNvSpPr txBox="1"/>
          <p:nvPr/>
        </p:nvSpPr>
        <p:spPr>
          <a:xfrm>
            <a:off x="4475617" y="3531950"/>
            <a:ext cx="335928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Planering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styrkor</a:t>
            </a:r>
            <a:r>
              <a:rPr lang="en-US" sz="1000" dirty="0"/>
              <a:t> </a:t>
            </a:r>
            <a:r>
              <a:rPr lang="en-US" sz="1000" dirty="0" err="1"/>
              <a:t>är</a:t>
            </a:r>
            <a:r>
              <a:rPr lang="en-US" sz="1000" dirty="0"/>
              <a:t> </a:t>
            </a:r>
            <a:r>
              <a:rPr lang="en-US" sz="1000" dirty="0" err="1"/>
              <a:t>viktigt</a:t>
            </a:r>
            <a:r>
              <a:rPr lang="en-US" sz="1000" dirty="0"/>
              <a:t> för </a:t>
            </a:r>
            <a:r>
              <a:rPr lang="en-US" sz="1000" dirty="0" err="1"/>
              <a:t>oss</a:t>
            </a:r>
            <a:r>
              <a:rPr lang="en-US" sz="1000" dirty="0"/>
              <a:t>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bygga</a:t>
            </a:r>
            <a:r>
              <a:rPr lang="en-US" sz="1000" dirty="0"/>
              <a:t> </a:t>
            </a:r>
            <a:r>
              <a:rPr lang="en-US" sz="1000" dirty="0" err="1"/>
              <a:t>upp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svageheter</a:t>
            </a:r>
            <a:r>
              <a:rPr lang="en-US" sz="1000" dirty="0"/>
              <a:t> hos </a:t>
            </a:r>
            <a:r>
              <a:rPr lang="en-US" sz="1000" dirty="0" err="1"/>
              <a:t>vår</a:t>
            </a:r>
            <a:r>
              <a:rPr lang="en-US" sz="1000" dirty="0"/>
              <a:t> </a:t>
            </a:r>
            <a:r>
              <a:rPr lang="en-US" sz="1000" dirty="0" err="1"/>
              <a:t>motpart</a:t>
            </a:r>
            <a:r>
              <a:rPr lang="en-US" sz="1000" dirty="0"/>
              <a:t> </a:t>
            </a:r>
            <a:r>
              <a:rPr lang="en-US" sz="1000" dirty="0" err="1"/>
              <a:t>vill</a:t>
            </a:r>
            <a:r>
              <a:rPr lang="en-US" sz="1000" dirty="0"/>
              <a:t> vi </a:t>
            </a:r>
            <a:r>
              <a:rPr lang="en-US" sz="1000" dirty="0" err="1"/>
              <a:t>exponera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Vilken </a:t>
            </a:r>
            <a:r>
              <a:rPr lang="en-US" sz="1000" dirty="0" err="1"/>
              <a:t>gemensam</a:t>
            </a:r>
            <a:r>
              <a:rPr lang="en-US" sz="1000" dirty="0"/>
              <a:t> </a:t>
            </a:r>
            <a:r>
              <a:rPr lang="en-US" sz="1000" dirty="0" err="1"/>
              <a:t>grund</a:t>
            </a:r>
            <a:r>
              <a:rPr lang="en-US" sz="1000" dirty="0"/>
              <a:t> </a:t>
            </a:r>
            <a:r>
              <a:rPr lang="en-US" sz="1000" dirty="0" err="1"/>
              <a:t>kan</a:t>
            </a:r>
            <a:r>
              <a:rPr lang="en-US" sz="1000" dirty="0"/>
              <a:t> vi </a:t>
            </a:r>
            <a:r>
              <a:rPr lang="en-US" sz="1000" dirty="0" err="1"/>
              <a:t>återkomma</a:t>
            </a:r>
            <a:r>
              <a:rPr lang="en-US" sz="1000" dirty="0"/>
              <a:t> till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ett</a:t>
            </a:r>
            <a:r>
              <a:rPr lang="en-US" sz="1000" dirty="0"/>
              <a:t> </a:t>
            </a:r>
            <a:r>
              <a:rPr lang="en-US" sz="1000" dirty="0" err="1"/>
              <a:t>dödläge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hävstänger</a:t>
            </a:r>
            <a:r>
              <a:rPr lang="en-US" sz="1000" dirty="0"/>
              <a:t> </a:t>
            </a:r>
            <a:r>
              <a:rPr lang="en-US" sz="1000" dirty="0" err="1"/>
              <a:t>kan</a:t>
            </a:r>
            <a:r>
              <a:rPr lang="en-US" sz="1000" dirty="0"/>
              <a:t> vi </a:t>
            </a:r>
            <a:r>
              <a:rPr lang="en-US" sz="1000" dirty="0" err="1"/>
              <a:t>identifiera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hur</a:t>
            </a:r>
            <a:r>
              <a:rPr lang="en-US" sz="1000" dirty="0"/>
              <a:t> </a:t>
            </a:r>
            <a:r>
              <a:rPr lang="en-US" sz="1000" dirty="0" err="1"/>
              <a:t>bygger</a:t>
            </a:r>
            <a:r>
              <a:rPr lang="en-US" sz="1000" dirty="0"/>
              <a:t> vi </a:t>
            </a:r>
            <a:r>
              <a:rPr lang="en-US" sz="1000" dirty="0" err="1"/>
              <a:t>upp</a:t>
            </a:r>
            <a:r>
              <a:rPr lang="en-US" sz="1000" dirty="0"/>
              <a:t> dessa under </a:t>
            </a:r>
            <a:r>
              <a:rPr lang="en-US" sz="1000" dirty="0" err="1"/>
              <a:t>förhandlingen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förhandlingsbara</a:t>
            </a:r>
            <a:r>
              <a:rPr lang="en-US" sz="1000" dirty="0"/>
              <a:t> </a:t>
            </a:r>
            <a:r>
              <a:rPr lang="en-US" sz="1000" dirty="0" err="1"/>
              <a:t>områden</a:t>
            </a:r>
            <a:r>
              <a:rPr lang="en-US" sz="1000" dirty="0"/>
              <a:t> </a:t>
            </a:r>
            <a:r>
              <a:rPr lang="en-US" sz="1000" dirty="0" err="1"/>
              <a:t>börjar</a:t>
            </a:r>
            <a:r>
              <a:rPr lang="en-US" sz="1000" dirty="0"/>
              <a:t> vi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</a:t>
            </a:r>
            <a:r>
              <a:rPr lang="en-US" sz="1000" dirty="0" err="1"/>
              <a:t>köpslår</a:t>
            </a:r>
            <a:r>
              <a:rPr lang="en-US" sz="1000" dirty="0"/>
              <a:t> vi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steg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62D3AFC-6448-4C99-0B73-3188BFFF41DF}"/>
              </a:ext>
            </a:extLst>
          </p:cNvPr>
          <p:cNvSpPr txBox="1"/>
          <p:nvPr/>
        </p:nvSpPr>
        <p:spPr>
          <a:xfrm>
            <a:off x="8727496" y="3531950"/>
            <a:ext cx="2885709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Genomförande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man </a:t>
            </a:r>
            <a:r>
              <a:rPr lang="en-US" sz="1000" dirty="0" err="1"/>
              <a:t>bygger</a:t>
            </a:r>
            <a:r>
              <a:rPr lang="en-US" sz="1000" dirty="0"/>
              <a:t> </a:t>
            </a:r>
            <a:r>
              <a:rPr lang="en-US" sz="1000" dirty="0" err="1"/>
              <a:t>gemensamt</a:t>
            </a:r>
            <a:r>
              <a:rPr lang="en-US" sz="1000" dirty="0"/>
              <a:t> </a:t>
            </a:r>
            <a:r>
              <a:rPr lang="en-US" sz="1000" dirty="0" err="1"/>
              <a:t>klimat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</a:t>
            </a:r>
            <a:r>
              <a:rPr lang="en-US" sz="1000" dirty="0" err="1"/>
              <a:t>optimerar</a:t>
            </a:r>
            <a:r>
              <a:rPr lang="en-US" sz="1000" dirty="0"/>
              <a:t> vi </a:t>
            </a:r>
            <a:r>
              <a:rPr lang="en-US" sz="1000" dirty="0" err="1"/>
              <a:t>psykologiskt</a:t>
            </a:r>
            <a:r>
              <a:rPr lang="en-US" sz="1000" dirty="0"/>
              <a:t> </a:t>
            </a:r>
            <a:r>
              <a:rPr lang="en-US" sz="1000" dirty="0" err="1"/>
              <a:t>övertag</a:t>
            </a:r>
            <a:r>
              <a:rPr lang="en-US" sz="1000" dirty="0"/>
              <a:t> (Makt)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Vilka</a:t>
            </a:r>
            <a:r>
              <a:rPr lang="en-US" sz="1000" dirty="0"/>
              <a:t> </a:t>
            </a:r>
            <a:r>
              <a:rPr lang="en-US" sz="1000" dirty="0" err="1"/>
              <a:t>verbala</a:t>
            </a:r>
            <a:r>
              <a:rPr lang="en-US" sz="1000" dirty="0"/>
              <a:t> </a:t>
            </a:r>
            <a:r>
              <a:rPr lang="en-US" sz="1000" dirty="0" err="1"/>
              <a:t>beteenden</a:t>
            </a:r>
            <a:r>
              <a:rPr lang="en-US" sz="1000" dirty="0"/>
              <a:t> </a:t>
            </a:r>
            <a:r>
              <a:rPr lang="en-US" sz="1000" dirty="0" err="1"/>
              <a:t>är</a:t>
            </a:r>
            <a:r>
              <a:rPr lang="en-US" sz="1000" dirty="0"/>
              <a:t> </a:t>
            </a:r>
            <a:r>
              <a:rPr lang="en-US" sz="1000" dirty="0" err="1"/>
              <a:t>viktiga</a:t>
            </a:r>
            <a:r>
              <a:rPr lang="en-US" sz="1000" dirty="0"/>
              <a:t> för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få</a:t>
            </a:r>
            <a:r>
              <a:rPr lang="en-US" sz="1000" dirty="0"/>
              <a:t> den </a:t>
            </a:r>
            <a:r>
              <a:rPr lang="en-US" sz="1000" dirty="0" err="1"/>
              <a:t>andre</a:t>
            </a:r>
            <a:r>
              <a:rPr lang="en-US" sz="1000" dirty="0"/>
              <a:t>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röra</a:t>
            </a:r>
            <a:r>
              <a:rPr lang="en-US" sz="1000" dirty="0"/>
              <a:t> sig </a:t>
            </a:r>
            <a:r>
              <a:rPr lang="en-US" sz="1000" dirty="0" err="1"/>
              <a:t>närmre</a:t>
            </a:r>
            <a:r>
              <a:rPr lang="en-US" sz="1000" dirty="0"/>
              <a:t> 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</a:t>
            </a:r>
            <a:r>
              <a:rPr lang="en-US" sz="1000" dirty="0" err="1"/>
              <a:t>kan</a:t>
            </a:r>
            <a:r>
              <a:rPr lang="en-US" sz="1000" dirty="0"/>
              <a:t> vi </a:t>
            </a:r>
            <a:r>
              <a:rPr lang="en-US" sz="1000" dirty="0" err="1"/>
              <a:t>skapa</a:t>
            </a:r>
            <a:r>
              <a:rPr lang="en-US" sz="1000" dirty="0"/>
              <a:t> </a:t>
            </a:r>
            <a:r>
              <a:rPr lang="en-US" sz="1000" dirty="0" err="1"/>
              <a:t>förflyttning</a:t>
            </a:r>
            <a:r>
              <a:rPr lang="en-US" sz="1000" dirty="0"/>
              <a:t> </a:t>
            </a:r>
            <a:r>
              <a:rPr lang="en-US" sz="1000" dirty="0" err="1"/>
              <a:t>genom</a:t>
            </a:r>
            <a:r>
              <a:rPr lang="en-US" sz="1000" dirty="0"/>
              <a:t>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slå</a:t>
            </a:r>
            <a:r>
              <a:rPr lang="en-US" sz="1000" dirty="0"/>
              <a:t> </a:t>
            </a:r>
            <a:r>
              <a:rPr lang="en-US" sz="1000" dirty="0" err="1"/>
              <a:t>hål</a:t>
            </a:r>
            <a:r>
              <a:rPr lang="en-US" sz="1000" dirty="0"/>
              <a:t> </a:t>
            </a:r>
            <a:r>
              <a:rPr lang="en-US" sz="1000" dirty="0" err="1"/>
              <a:t>på</a:t>
            </a:r>
            <a:r>
              <a:rPr lang="en-US" sz="1000" dirty="0"/>
              <a:t> </a:t>
            </a:r>
            <a:r>
              <a:rPr lang="en-US" sz="1000" dirty="0" err="1"/>
              <a:t>deras</a:t>
            </a:r>
            <a:r>
              <a:rPr lang="en-US" sz="1000" dirty="0"/>
              <a:t> </a:t>
            </a:r>
            <a:r>
              <a:rPr lang="en-US" sz="1000" dirty="0" err="1"/>
              <a:t>logik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skapa</a:t>
            </a:r>
            <a:r>
              <a:rPr lang="en-US" sz="1000" dirty="0"/>
              <a:t> </a:t>
            </a:r>
            <a:r>
              <a:rPr lang="en-US" sz="1000" dirty="0" err="1"/>
              <a:t>argumentutspädning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</a:t>
            </a:r>
            <a:r>
              <a:rPr lang="en-US" sz="1000" dirty="0" err="1"/>
              <a:t>undviker</a:t>
            </a:r>
            <a:r>
              <a:rPr lang="en-US" sz="1000" dirty="0"/>
              <a:t> vi </a:t>
            </a:r>
            <a:r>
              <a:rPr lang="en-US" sz="1000" dirty="0" err="1"/>
              <a:t>missförstånd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Hur </a:t>
            </a:r>
            <a:r>
              <a:rPr lang="en-US" sz="1000" dirty="0" err="1"/>
              <a:t>avslutar</a:t>
            </a:r>
            <a:r>
              <a:rPr lang="en-US" sz="1000" dirty="0"/>
              <a:t> vi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överenskommelse</a:t>
            </a:r>
            <a:r>
              <a:rPr lang="en-US" sz="1000" dirty="0"/>
              <a:t>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bägge</a:t>
            </a:r>
            <a:r>
              <a:rPr lang="en-US" sz="1000" dirty="0"/>
              <a:t> </a:t>
            </a:r>
            <a:r>
              <a:rPr lang="en-US" sz="1000" dirty="0" err="1"/>
              <a:t>parter</a:t>
            </a:r>
            <a:r>
              <a:rPr lang="en-US" sz="1000" dirty="0"/>
              <a:t> </a:t>
            </a:r>
            <a:r>
              <a:rPr lang="en-US" sz="1000" dirty="0" err="1"/>
              <a:t>kan</a:t>
            </a:r>
            <a:r>
              <a:rPr lang="en-US" sz="1000" dirty="0"/>
              <a:t> leva med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implementera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0" name="Höger klammerparentes 19">
            <a:extLst>
              <a:ext uri="{FF2B5EF4-FFF2-40B4-BE49-F238E27FC236}">
                <a16:creationId xmlns:a16="http://schemas.microsoft.com/office/drawing/2014/main" id="{10C2853C-A4C2-D54A-C423-F0AE2F7E95CD}"/>
              </a:ext>
            </a:extLst>
          </p:cNvPr>
          <p:cNvSpPr/>
          <p:nvPr/>
        </p:nvSpPr>
        <p:spPr>
          <a:xfrm rot="5400000">
            <a:off x="1788693" y="4322908"/>
            <a:ext cx="210077" cy="294407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E4AB751-89DF-9D66-D9FA-D90B344C0D27}"/>
              </a:ext>
            </a:extLst>
          </p:cNvPr>
          <p:cNvSpPr txBox="1"/>
          <p:nvPr/>
        </p:nvSpPr>
        <p:spPr>
          <a:xfrm>
            <a:off x="421693" y="6000700"/>
            <a:ext cx="29440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Detta </a:t>
            </a:r>
            <a:r>
              <a:rPr lang="en-US" sz="1100" dirty="0" err="1"/>
              <a:t>är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gratismall</a:t>
            </a:r>
            <a:r>
              <a:rPr lang="en-US" sz="1100" dirty="0"/>
              <a:t> för </a:t>
            </a:r>
            <a:r>
              <a:rPr lang="en-US" sz="1100" dirty="0" err="1"/>
              <a:t>förberedelser</a:t>
            </a:r>
            <a:r>
              <a:rPr lang="en-US" sz="1100" dirty="0"/>
              <a:t> </a:t>
            </a:r>
            <a:r>
              <a:rPr lang="en-US" sz="1100" dirty="0" err="1"/>
              <a:t>samt</a:t>
            </a:r>
            <a:r>
              <a:rPr lang="en-US" sz="1100" dirty="0"/>
              <a:t> </a:t>
            </a:r>
            <a:r>
              <a:rPr lang="en-US" sz="1100" dirty="0" err="1"/>
              <a:t>ett</a:t>
            </a:r>
            <a:r>
              <a:rPr lang="en-US" sz="1100" dirty="0"/>
              <a:t> </a:t>
            </a:r>
            <a:r>
              <a:rPr lang="en-US" sz="1100" dirty="0" err="1"/>
              <a:t>erbjudande</a:t>
            </a:r>
            <a:r>
              <a:rPr lang="en-US" sz="1100" dirty="0"/>
              <a:t> </a:t>
            </a:r>
            <a:r>
              <a:rPr lang="en-US" sz="1100" dirty="0" err="1"/>
              <a:t>på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2 h workshop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förberedelser</a:t>
            </a:r>
            <a:r>
              <a:rPr lang="en-US" sz="1100" dirty="0"/>
              <a:t> </a:t>
            </a:r>
            <a:r>
              <a:rPr lang="en-US" sz="1100" dirty="0" err="1"/>
              <a:t>inför</a:t>
            </a:r>
            <a:r>
              <a:rPr lang="en-US" sz="1100" dirty="0"/>
              <a:t> </a:t>
            </a:r>
            <a:r>
              <a:rPr lang="en-US" sz="1100" dirty="0" err="1"/>
              <a:t>förhandlingar</a:t>
            </a:r>
            <a:r>
              <a:rPr lang="en-US" sz="1100" dirty="0"/>
              <a:t> för 5900 SEK</a:t>
            </a:r>
          </a:p>
        </p:txBody>
      </p:sp>
      <p:sp>
        <p:nvSpPr>
          <p:cNvPr id="22" name="Höger klammerparentes 21">
            <a:extLst>
              <a:ext uri="{FF2B5EF4-FFF2-40B4-BE49-F238E27FC236}">
                <a16:creationId xmlns:a16="http://schemas.microsoft.com/office/drawing/2014/main" id="{62742EC5-E7EB-7554-E92E-2E066CCD6805}"/>
              </a:ext>
            </a:extLst>
          </p:cNvPr>
          <p:cNvSpPr/>
          <p:nvPr/>
        </p:nvSpPr>
        <p:spPr>
          <a:xfrm rot="5400000">
            <a:off x="8045124" y="2169862"/>
            <a:ext cx="254654" cy="719571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EED7840A-BB41-9706-66D0-9D0D3A367099}"/>
              </a:ext>
            </a:extLst>
          </p:cNvPr>
          <p:cNvSpPr txBox="1"/>
          <p:nvPr/>
        </p:nvSpPr>
        <p:spPr>
          <a:xfrm>
            <a:off x="6096000" y="6000700"/>
            <a:ext cx="4306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Färdigheter</a:t>
            </a:r>
            <a:r>
              <a:rPr lang="en-US" sz="1100" dirty="0"/>
              <a:t> </a:t>
            </a:r>
            <a:r>
              <a:rPr lang="en-US" sz="1100" dirty="0" err="1"/>
              <a:t>och</a:t>
            </a:r>
            <a:r>
              <a:rPr lang="en-US" sz="1100" dirty="0"/>
              <a:t> </a:t>
            </a:r>
            <a:r>
              <a:rPr lang="en-US" sz="1100" dirty="0" err="1"/>
              <a:t>verktyg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dessa </a:t>
            </a:r>
            <a:r>
              <a:rPr lang="en-US" sz="1100" dirty="0" err="1"/>
              <a:t>faser</a:t>
            </a:r>
            <a:r>
              <a:rPr lang="en-US" sz="1100" dirty="0"/>
              <a:t> </a:t>
            </a:r>
            <a:r>
              <a:rPr lang="en-US" sz="1100" dirty="0" err="1"/>
              <a:t>kan</a:t>
            </a:r>
            <a:r>
              <a:rPr lang="en-US" sz="1100" dirty="0"/>
              <a:t> man </a:t>
            </a:r>
            <a:r>
              <a:rPr lang="en-US" sz="1100" dirty="0" err="1"/>
              <a:t>träna</a:t>
            </a:r>
            <a:r>
              <a:rPr lang="en-US" sz="1100" dirty="0"/>
              <a:t> </a:t>
            </a:r>
            <a:r>
              <a:rPr lang="en-US" sz="1100" dirty="0" err="1"/>
              <a:t>på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våra</a:t>
            </a:r>
            <a:r>
              <a:rPr lang="en-US" sz="1100" dirty="0"/>
              <a:t> </a:t>
            </a:r>
            <a:r>
              <a:rPr lang="en-US" sz="1100" dirty="0" err="1"/>
              <a:t>förhandlingsträningar</a:t>
            </a:r>
            <a:r>
              <a:rPr lang="en-US" sz="1100" dirty="0"/>
              <a:t>. </a:t>
            </a:r>
            <a:r>
              <a:rPr lang="en-US" sz="1100" dirty="0" err="1"/>
              <a:t>Forsknings</a:t>
            </a:r>
            <a:r>
              <a:rPr lang="en-US" sz="1100" dirty="0"/>
              <a:t>- </a:t>
            </a:r>
            <a:r>
              <a:rPr lang="en-US" sz="1100" dirty="0" err="1"/>
              <a:t>och</a:t>
            </a:r>
            <a:r>
              <a:rPr lang="en-US" sz="1100" dirty="0"/>
              <a:t> </a:t>
            </a:r>
            <a:r>
              <a:rPr lang="en-US" sz="1100" dirty="0" err="1"/>
              <a:t>upplevelsebaserade</a:t>
            </a:r>
            <a:r>
              <a:rPr lang="en-US" sz="1100" dirty="0"/>
              <a:t> </a:t>
            </a:r>
            <a:r>
              <a:rPr lang="en-US" sz="1100" dirty="0" err="1"/>
              <a:t>moduler</a:t>
            </a:r>
            <a:r>
              <a:rPr lang="en-US" sz="1100" dirty="0"/>
              <a:t> </a:t>
            </a:r>
            <a:r>
              <a:rPr lang="en-US" sz="1100" dirty="0" err="1"/>
              <a:t>där</a:t>
            </a:r>
            <a:r>
              <a:rPr lang="en-US" sz="1100" dirty="0"/>
              <a:t> </a:t>
            </a:r>
            <a:r>
              <a:rPr lang="en-US" sz="1100" dirty="0" err="1"/>
              <a:t>deltagarna</a:t>
            </a:r>
            <a:r>
              <a:rPr lang="en-US" sz="1100" dirty="0"/>
              <a:t> </a:t>
            </a:r>
            <a:r>
              <a:rPr lang="en-US" sz="1100" dirty="0" err="1"/>
              <a:t>kan</a:t>
            </a:r>
            <a:r>
              <a:rPr lang="en-US" sz="1100" dirty="0"/>
              <a:t> </a:t>
            </a:r>
            <a:r>
              <a:rPr lang="en-US" sz="1100" dirty="0" err="1"/>
              <a:t>jämföra</a:t>
            </a:r>
            <a:r>
              <a:rPr lang="en-US" sz="1100" dirty="0"/>
              <a:t> </a:t>
            </a:r>
            <a:r>
              <a:rPr lang="en-US" sz="1100" dirty="0" err="1"/>
              <a:t>sina</a:t>
            </a:r>
            <a:r>
              <a:rPr lang="en-US" sz="1100" dirty="0"/>
              <a:t> </a:t>
            </a:r>
            <a:r>
              <a:rPr lang="en-US" sz="1100" dirty="0" err="1"/>
              <a:t>egna</a:t>
            </a:r>
            <a:r>
              <a:rPr lang="en-US" sz="1100" dirty="0"/>
              <a:t> </a:t>
            </a:r>
            <a:r>
              <a:rPr lang="en-US" sz="1100" dirty="0" err="1"/>
              <a:t>beteenden</a:t>
            </a:r>
            <a:r>
              <a:rPr lang="en-US" sz="1100" dirty="0"/>
              <a:t> mot </a:t>
            </a:r>
            <a:r>
              <a:rPr lang="en-US" sz="1100" dirty="0" err="1"/>
              <a:t>erkänt</a:t>
            </a:r>
            <a:r>
              <a:rPr lang="en-US" sz="1100" dirty="0"/>
              <a:t> </a:t>
            </a:r>
            <a:r>
              <a:rPr lang="en-US" sz="1100" dirty="0" err="1"/>
              <a:t>duktiga</a:t>
            </a:r>
            <a:r>
              <a:rPr lang="en-US" sz="1100" dirty="0"/>
              <a:t> </a:t>
            </a:r>
            <a:r>
              <a:rPr lang="en-US" sz="1100" dirty="0" err="1"/>
              <a:t>förhandlare</a:t>
            </a:r>
            <a:endParaRPr lang="en-US" sz="11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79770E4-D67B-508D-35DE-19F36F80BB9F}"/>
              </a:ext>
            </a:extLst>
          </p:cNvPr>
          <p:cNvSpPr txBox="1"/>
          <p:nvPr/>
        </p:nvSpPr>
        <p:spPr>
          <a:xfrm>
            <a:off x="398506" y="420321"/>
            <a:ext cx="10084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Förhandlingens</a:t>
            </a:r>
            <a:r>
              <a:rPr lang="en-US" sz="2400" b="1" dirty="0"/>
              <a:t> </a:t>
            </a:r>
            <a:r>
              <a:rPr lang="en-US" sz="2400" b="1" dirty="0" err="1"/>
              <a:t>olika</a:t>
            </a:r>
            <a:r>
              <a:rPr lang="en-US" sz="2400" b="1" dirty="0"/>
              <a:t> </a:t>
            </a:r>
            <a:r>
              <a:rPr lang="en-US" sz="2400" b="1" dirty="0" err="1"/>
              <a:t>faser</a:t>
            </a:r>
            <a:endParaRPr lang="en-US" sz="2400" b="1" dirty="0"/>
          </a:p>
          <a:p>
            <a:r>
              <a:rPr lang="en-US" sz="1000" dirty="0"/>
              <a:t>Vår </a:t>
            </a:r>
            <a:r>
              <a:rPr lang="en-US" sz="1000" dirty="0" err="1"/>
              <a:t>forskning</a:t>
            </a:r>
            <a:r>
              <a:rPr lang="en-US" sz="1000" dirty="0"/>
              <a:t>,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baseras</a:t>
            </a:r>
            <a:r>
              <a:rPr lang="en-US" sz="1000" dirty="0"/>
              <a:t> </a:t>
            </a:r>
            <a:r>
              <a:rPr lang="en-US" sz="1000" dirty="0" err="1"/>
              <a:t>på</a:t>
            </a:r>
            <a:r>
              <a:rPr lang="en-US" sz="1000" dirty="0"/>
              <a:t> </a:t>
            </a:r>
            <a:r>
              <a:rPr lang="en-US" sz="1000" dirty="0" err="1"/>
              <a:t>analys</a:t>
            </a:r>
            <a:r>
              <a:rPr lang="en-US" sz="1000" dirty="0"/>
              <a:t> av 45 000+ </a:t>
            </a:r>
            <a:r>
              <a:rPr lang="en-US" sz="1000" dirty="0" err="1"/>
              <a:t>kunddialoger</a:t>
            </a:r>
            <a:r>
              <a:rPr lang="en-US" sz="1000" dirty="0"/>
              <a:t>, </a:t>
            </a:r>
            <a:r>
              <a:rPr lang="en-US" sz="1000" dirty="0" err="1"/>
              <a:t>visar</a:t>
            </a:r>
            <a:r>
              <a:rPr lang="en-US" sz="1000" dirty="0"/>
              <a:t>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skickliga</a:t>
            </a:r>
            <a:r>
              <a:rPr lang="en-US" sz="1000" dirty="0"/>
              <a:t> </a:t>
            </a:r>
            <a:r>
              <a:rPr lang="en-US" sz="1000" dirty="0" err="1"/>
              <a:t>förhandlare</a:t>
            </a:r>
            <a:r>
              <a:rPr lang="en-US" sz="1000" dirty="0"/>
              <a:t> </a:t>
            </a:r>
            <a:r>
              <a:rPr lang="en-US" sz="1000" dirty="0" err="1"/>
              <a:t>ägnar</a:t>
            </a:r>
            <a:r>
              <a:rPr lang="en-US" sz="1000" dirty="0"/>
              <a:t> </a:t>
            </a:r>
            <a:r>
              <a:rPr lang="en-US" sz="1000" dirty="0" err="1"/>
              <a:t>mycket</a:t>
            </a:r>
            <a:r>
              <a:rPr lang="en-US" sz="1000" dirty="0"/>
              <a:t> </a:t>
            </a:r>
            <a:r>
              <a:rPr lang="en-US" sz="1000" dirty="0" err="1"/>
              <a:t>tid</a:t>
            </a:r>
            <a:r>
              <a:rPr lang="en-US" sz="1000" dirty="0"/>
              <a:t> </a:t>
            </a:r>
            <a:r>
              <a:rPr lang="en-US" sz="1000" dirty="0" err="1"/>
              <a:t>åt</a:t>
            </a:r>
            <a:r>
              <a:rPr lang="en-US" sz="1000" dirty="0"/>
              <a:t> </a:t>
            </a:r>
            <a:r>
              <a:rPr lang="en-US" sz="1000" dirty="0" err="1"/>
              <a:t>både</a:t>
            </a:r>
            <a:r>
              <a:rPr lang="en-US" sz="1000" dirty="0"/>
              <a:t> </a:t>
            </a:r>
            <a:r>
              <a:rPr lang="en-US" sz="1000" dirty="0" err="1"/>
              <a:t>förberelser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planering</a:t>
            </a:r>
            <a:r>
              <a:rPr lang="en-US" sz="1000" dirty="0"/>
              <a:t>.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vissa</a:t>
            </a:r>
            <a:r>
              <a:rPr lang="en-US" sz="1000" dirty="0"/>
              <a:t> </a:t>
            </a:r>
            <a:r>
              <a:rPr lang="en-US" sz="1000" dirty="0" err="1"/>
              <a:t>personer</a:t>
            </a:r>
            <a:r>
              <a:rPr lang="en-US" sz="1000" dirty="0"/>
              <a:t> </a:t>
            </a:r>
            <a:r>
              <a:rPr lang="en-US" sz="1000" dirty="0" err="1"/>
              <a:t>anses</a:t>
            </a:r>
            <a:r>
              <a:rPr lang="en-US" sz="1000" dirty="0"/>
              <a:t>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skickliga</a:t>
            </a:r>
            <a:r>
              <a:rPr lang="en-US" sz="1000" dirty="0"/>
              <a:t> </a:t>
            </a:r>
            <a:r>
              <a:rPr lang="en-US" sz="1000" dirty="0" err="1"/>
              <a:t>förhandlare</a:t>
            </a:r>
            <a:r>
              <a:rPr lang="en-US" sz="1000" dirty="0"/>
              <a:t> av </a:t>
            </a:r>
            <a:r>
              <a:rPr lang="en-US" sz="1000" dirty="0" err="1"/>
              <a:t>både</a:t>
            </a:r>
            <a:r>
              <a:rPr lang="en-US" sz="1000" dirty="0"/>
              <a:t> sin </a:t>
            </a:r>
            <a:r>
              <a:rPr lang="en-US" sz="1000" dirty="0" err="1"/>
              <a:t>egen</a:t>
            </a:r>
            <a:r>
              <a:rPr lang="en-US" sz="1000" dirty="0"/>
              <a:t> </a:t>
            </a:r>
            <a:r>
              <a:rPr lang="en-US" sz="1000" dirty="0" err="1"/>
              <a:t>organisation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motparten</a:t>
            </a:r>
            <a:r>
              <a:rPr lang="en-US" sz="1000" dirty="0"/>
              <a:t> </a:t>
            </a:r>
            <a:r>
              <a:rPr lang="en-US" sz="1000" dirty="0" err="1"/>
              <a:t>samt</a:t>
            </a:r>
            <a:r>
              <a:rPr lang="en-US" sz="1000" dirty="0"/>
              <a:t> </a:t>
            </a:r>
            <a:r>
              <a:rPr lang="en-US" sz="1000" dirty="0" err="1"/>
              <a:t>förhandlar</a:t>
            </a:r>
            <a:r>
              <a:rPr lang="en-US" sz="1000" dirty="0"/>
              <a:t> </a:t>
            </a:r>
            <a:r>
              <a:rPr lang="en-US" sz="1000" dirty="0" err="1"/>
              <a:t>överenskommelser</a:t>
            </a:r>
            <a:r>
              <a:rPr lang="en-US" sz="1000" dirty="0"/>
              <a:t>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lyckas</a:t>
            </a:r>
            <a:r>
              <a:rPr lang="en-US" sz="1000" dirty="0"/>
              <a:t> </a:t>
            </a:r>
            <a:r>
              <a:rPr lang="en-US" sz="1000" dirty="0" err="1"/>
              <a:t>implementeras</a:t>
            </a:r>
            <a:r>
              <a:rPr lang="en-US" sz="1000" dirty="0"/>
              <a:t> </a:t>
            </a:r>
            <a:r>
              <a:rPr lang="en-US" sz="1000" dirty="0" err="1"/>
              <a:t>är</a:t>
            </a:r>
            <a:r>
              <a:rPr lang="en-US" sz="1000" dirty="0"/>
              <a:t> </a:t>
            </a:r>
            <a:r>
              <a:rPr lang="en-US" sz="1000" dirty="0" err="1"/>
              <a:t>ingen</a:t>
            </a:r>
            <a:r>
              <a:rPr lang="en-US" sz="1000" dirty="0"/>
              <a:t> slump. De </a:t>
            </a:r>
            <a:r>
              <a:rPr lang="en-US" sz="1000" dirty="0" err="1"/>
              <a:t>har</a:t>
            </a:r>
            <a:r>
              <a:rPr lang="en-US" sz="1000" dirty="0"/>
              <a:t> </a:t>
            </a:r>
            <a:r>
              <a:rPr lang="en-US" sz="1000" dirty="0" err="1"/>
              <a:t>ett</a:t>
            </a:r>
            <a:r>
              <a:rPr lang="en-US" sz="1000" dirty="0"/>
              <a:t> </a:t>
            </a:r>
            <a:r>
              <a:rPr lang="en-US" sz="1000" dirty="0" err="1"/>
              <a:t>antal</a:t>
            </a:r>
            <a:r>
              <a:rPr lang="en-US" sz="1000" dirty="0"/>
              <a:t> </a:t>
            </a:r>
            <a:r>
              <a:rPr lang="en-US" sz="1000" dirty="0" err="1"/>
              <a:t>tydliga</a:t>
            </a:r>
            <a:r>
              <a:rPr lang="en-US" sz="1000" dirty="0"/>
              <a:t> </a:t>
            </a:r>
            <a:r>
              <a:rPr lang="en-US" sz="1000" dirty="0" err="1"/>
              <a:t>kännetecken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framförallt</a:t>
            </a:r>
            <a:r>
              <a:rPr lang="en-US" sz="1000" dirty="0"/>
              <a:t> </a:t>
            </a:r>
            <a:r>
              <a:rPr lang="en-US" sz="1000" dirty="0" err="1"/>
              <a:t>vanor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beteende</a:t>
            </a:r>
            <a:r>
              <a:rPr lang="en-US" sz="1000" dirty="0"/>
              <a:t> </a:t>
            </a:r>
            <a:r>
              <a:rPr lang="en-US" sz="1000" dirty="0" err="1"/>
              <a:t>som</a:t>
            </a:r>
            <a:r>
              <a:rPr lang="en-US" sz="1000" dirty="0"/>
              <a:t> </a:t>
            </a:r>
            <a:r>
              <a:rPr lang="en-US" sz="1000" dirty="0" err="1"/>
              <a:t>går</a:t>
            </a:r>
            <a:r>
              <a:rPr lang="en-US" sz="1000" dirty="0"/>
              <a:t> </a:t>
            </a:r>
            <a:r>
              <a:rPr lang="en-US" sz="1000" dirty="0" err="1"/>
              <a:t>att</a:t>
            </a:r>
            <a:r>
              <a:rPr lang="en-US" sz="1000" dirty="0"/>
              <a:t> </a:t>
            </a:r>
            <a:r>
              <a:rPr lang="en-US" sz="1000" dirty="0" err="1"/>
              <a:t>träna</a:t>
            </a:r>
            <a:r>
              <a:rPr lang="en-US" sz="1000" dirty="0"/>
              <a:t> </a:t>
            </a:r>
            <a:r>
              <a:rPr lang="en-US" sz="1000" dirty="0" err="1"/>
              <a:t>och</a:t>
            </a:r>
            <a:r>
              <a:rPr lang="en-US" sz="1000" dirty="0"/>
              <a:t> </a:t>
            </a:r>
            <a:r>
              <a:rPr lang="en-US" sz="1000" dirty="0" err="1"/>
              <a:t>bli</a:t>
            </a:r>
            <a:r>
              <a:rPr lang="en-US" sz="1000" dirty="0"/>
              <a:t> </a:t>
            </a:r>
            <a:r>
              <a:rPr lang="en-US" sz="1000" dirty="0" err="1"/>
              <a:t>bättre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.</a:t>
            </a:r>
          </a:p>
        </p:txBody>
      </p:sp>
      <p:pic>
        <p:nvPicPr>
          <p:cNvPr id="25" name="Bildobjekt 24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F8F445B5-8866-59D5-22B4-F0A170A70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19239"/>
            <a:ext cx="1125494" cy="112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0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1E2B579F-A403-8621-5382-B0BF54477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8334"/>
              </p:ext>
            </p:extLst>
          </p:nvPr>
        </p:nvGraphicFramePr>
        <p:xfrm>
          <a:off x="398506" y="1813271"/>
          <a:ext cx="11394987" cy="4834662"/>
        </p:xfrm>
        <a:graphic>
          <a:graphicData uri="http://schemas.openxmlformats.org/drawingml/2006/table">
            <a:tbl>
              <a:tblPr/>
              <a:tblGrid>
                <a:gridCol w="1787449">
                  <a:extLst>
                    <a:ext uri="{9D8B030D-6E8A-4147-A177-3AD203B41FA5}">
                      <a16:colId xmlns:a16="http://schemas.microsoft.com/office/drawing/2014/main" val="3786864601"/>
                    </a:ext>
                  </a:extLst>
                </a:gridCol>
                <a:gridCol w="577839">
                  <a:extLst>
                    <a:ext uri="{9D8B030D-6E8A-4147-A177-3AD203B41FA5}">
                      <a16:colId xmlns:a16="http://schemas.microsoft.com/office/drawing/2014/main" val="2252923511"/>
                    </a:ext>
                  </a:extLst>
                </a:gridCol>
                <a:gridCol w="577839">
                  <a:extLst>
                    <a:ext uri="{9D8B030D-6E8A-4147-A177-3AD203B41FA5}">
                      <a16:colId xmlns:a16="http://schemas.microsoft.com/office/drawing/2014/main" val="913350640"/>
                    </a:ext>
                  </a:extLst>
                </a:gridCol>
                <a:gridCol w="770453">
                  <a:extLst>
                    <a:ext uri="{9D8B030D-6E8A-4147-A177-3AD203B41FA5}">
                      <a16:colId xmlns:a16="http://schemas.microsoft.com/office/drawing/2014/main" val="3827360287"/>
                    </a:ext>
                  </a:extLst>
                </a:gridCol>
                <a:gridCol w="639475">
                  <a:extLst>
                    <a:ext uri="{9D8B030D-6E8A-4147-A177-3AD203B41FA5}">
                      <a16:colId xmlns:a16="http://schemas.microsoft.com/office/drawing/2014/main" val="4001343852"/>
                    </a:ext>
                  </a:extLst>
                </a:gridCol>
                <a:gridCol w="639475">
                  <a:extLst>
                    <a:ext uri="{9D8B030D-6E8A-4147-A177-3AD203B41FA5}">
                      <a16:colId xmlns:a16="http://schemas.microsoft.com/office/drawing/2014/main" val="320180401"/>
                    </a:ext>
                  </a:extLst>
                </a:gridCol>
                <a:gridCol w="639475">
                  <a:extLst>
                    <a:ext uri="{9D8B030D-6E8A-4147-A177-3AD203B41FA5}">
                      <a16:colId xmlns:a16="http://schemas.microsoft.com/office/drawing/2014/main" val="2998124493"/>
                    </a:ext>
                  </a:extLst>
                </a:gridCol>
                <a:gridCol w="1417632">
                  <a:extLst>
                    <a:ext uri="{9D8B030D-6E8A-4147-A177-3AD203B41FA5}">
                      <a16:colId xmlns:a16="http://schemas.microsoft.com/office/drawing/2014/main" val="2619882817"/>
                    </a:ext>
                  </a:extLst>
                </a:gridCol>
                <a:gridCol w="1702699">
                  <a:extLst>
                    <a:ext uri="{9D8B030D-6E8A-4147-A177-3AD203B41FA5}">
                      <a16:colId xmlns:a16="http://schemas.microsoft.com/office/drawing/2014/main" val="2570863598"/>
                    </a:ext>
                  </a:extLst>
                </a:gridCol>
                <a:gridCol w="2642651">
                  <a:extLst>
                    <a:ext uri="{9D8B030D-6E8A-4147-A177-3AD203B41FA5}">
                      <a16:colId xmlns:a16="http://schemas.microsoft.com/office/drawing/2014/main" val="1767135360"/>
                    </a:ext>
                  </a:extLst>
                </a:gridCol>
              </a:tblGrid>
              <a:tr h="319337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Vårt mål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Deras mål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86119"/>
                  </a:ext>
                </a:extLst>
              </a:tr>
              <a:tr h="347514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Vår BATNA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Deras BATNA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84335"/>
                  </a:ext>
                </a:extLst>
              </a:tr>
              <a:tr h="23245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34493"/>
                  </a:ext>
                </a:extLst>
              </a:tr>
              <a:tr h="262983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Förhandlingsbara områden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Hävstänger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Öppning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Gränser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Deras mål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Kostnad av eftergift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Noteringar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39982"/>
                  </a:ext>
                </a:extLst>
              </a:tr>
              <a:tr h="262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Vi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Dom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Bästa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Mål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Sämst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32644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57344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4525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55342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3848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60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0574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32968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81983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7743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4081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069963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72312"/>
                  </a:ext>
                </a:extLst>
              </a:tr>
              <a:tr h="25359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811"/>
                  </a:ext>
                </a:extLst>
              </a:tr>
            </a:tbl>
          </a:graphicData>
        </a:graphic>
      </p:graphicFrame>
      <p:pic>
        <p:nvPicPr>
          <p:cNvPr id="10" name="Bildobjekt 9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B8F3C251-CC5C-47C9-322B-427DD716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19239"/>
            <a:ext cx="1125494" cy="112549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0D78A60-31B1-F3F2-DA60-ED1A8BD9C49B}"/>
              </a:ext>
            </a:extLst>
          </p:cNvPr>
          <p:cNvSpPr txBox="1"/>
          <p:nvPr/>
        </p:nvSpPr>
        <p:spPr>
          <a:xfrm>
            <a:off x="254524" y="651153"/>
            <a:ext cx="26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Förberedelsemall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178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9C55B-0FB1-C6F2-4D62-BE678CD1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1B7A50A6-FFCB-EBB5-4381-7BC5E4FEA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864662"/>
              </p:ext>
            </p:extLst>
          </p:nvPr>
        </p:nvGraphicFramePr>
        <p:xfrm>
          <a:off x="398506" y="1813271"/>
          <a:ext cx="11394987" cy="4892014"/>
        </p:xfrm>
        <a:graphic>
          <a:graphicData uri="http://schemas.openxmlformats.org/drawingml/2006/table">
            <a:tbl>
              <a:tblPr/>
              <a:tblGrid>
                <a:gridCol w="1787449">
                  <a:extLst>
                    <a:ext uri="{9D8B030D-6E8A-4147-A177-3AD203B41FA5}">
                      <a16:colId xmlns:a16="http://schemas.microsoft.com/office/drawing/2014/main" val="3786864601"/>
                    </a:ext>
                  </a:extLst>
                </a:gridCol>
                <a:gridCol w="577839">
                  <a:extLst>
                    <a:ext uri="{9D8B030D-6E8A-4147-A177-3AD203B41FA5}">
                      <a16:colId xmlns:a16="http://schemas.microsoft.com/office/drawing/2014/main" val="2252923511"/>
                    </a:ext>
                  </a:extLst>
                </a:gridCol>
                <a:gridCol w="577839">
                  <a:extLst>
                    <a:ext uri="{9D8B030D-6E8A-4147-A177-3AD203B41FA5}">
                      <a16:colId xmlns:a16="http://schemas.microsoft.com/office/drawing/2014/main" val="913350640"/>
                    </a:ext>
                  </a:extLst>
                </a:gridCol>
                <a:gridCol w="770453">
                  <a:extLst>
                    <a:ext uri="{9D8B030D-6E8A-4147-A177-3AD203B41FA5}">
                      <a16:colId xmlns:a16="http://schemas.microsoft.com/office/drawing/2014/main" val="3827360287"/>
                    </a:ext>
                  </a:extLst>
                </a:gridCol>
                <a:gridCol w="639475">
                  <a:extLst>
                    <a:ext uri="{9D8B030D-6E8A-4147-A177-3AD203B41FA5}">
                      <a16:colId xmlns:a16="http://schemas.microsoft.com/office/drawing/2014/main" val="4001343852"/>
                    </a:ext>
                  </a:extLst>
                </a:gridCol>
                <a:gridCol w="639475">
                  <a:extLst>
                    <a:ext uri="{9D8B030D-6E8A-4147-A177-3AD203B41FA5}">
                      <a16:colId xmlns:a16="http://schemas.microsoft.com/office/drawing/2014/main" val="320180401"/>
                    </a:ext>
                  </a:extLst>
                </a:gridCol>
                <a:gridCol w="639475">
                  <a:extLst>
                    <a:ext uri="{9D8B030D-6E8A-4147-A177-3AD203B41FA5}">
                      <a16:colId xmlns:a16="http://schemas.microsoft.com/office/drawing/2014/main" val="2998124493"/>
                    </a:ext>
                  </a:extLst>
                </a:gridCol>
                <a:gridCol w="1417632">
                  <a:extLst>
                    <a:ext uri="{9D8B030D-6E8A-4147-A177-3AD203B41FA5}">
                      <a16:colId xmlns:a16="http://schemas.microsoft.com/office/drawing/2014/main" val="2619882817"/>
                    </a:ext>
                  </a:extLst>
                </a:gridCol>
                <a:gridCol w="1702699">
                  <a:extLst>
                    <a:ext uri="{9D8B030D-6E8A-4147-A177-3AD203B41FA5}">
                      <a16:colId xmlns:a16="http://schemas.microsoft.com/office/drawing/2014/main" val="2570863598"/>
                    </a:ext>
                  </a:extLst>
                </a:gridCol>
                <a:gridCol w="2642651">
                  <a:extLst>
                    <a:ext uri="{9D8B030D-6E8A-4147-A177-3AD203B41FA5}">
                      <a16:colId xmlns:a16="http://schemas.microsoft.com/office/drawing/2014/main" val="1767135360"/>
                    </a:ext>
                  </a:extLst>
                </a:gridCol>
              </a:tblGrid>
              <a:tr h="319337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Vårt mål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Vi vill ha ett långsiktigt kontrakt med bibehållna marginaler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Deras mål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Säkerställa kapacitet för de närmsta 5 åren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86119"/>
                  </a:ext>
                </a:extLst>
              </a:tr>
              <a:tr h="347514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Vår BATNA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Gå vidare med kund X eller Y för att belägga resurser”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Deras BATNA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Förhandla med annan leverantör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84335"/>
                  </a:ext>
                </a:extLst>
              </a:tr>
              <a:tr h="232458"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34493"/>
                  </a:ext>
                </a:extLst>
              </a:tr>
              <a:tr h="262983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Förhandlingsbara områden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Hävstänger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Öppning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Gränser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Deras mål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Kostnad av eftergift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Noteringar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39982"/>
                  </a:ext>
                </a:extLst>
              </a:tr>
              <a:tr h="2629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Vi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Dom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Bästa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Mål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Sämst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32644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Pris per enhet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105 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100 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75 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40 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60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 MSEK/krona och enhet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857344"/>
                  </a:ext>
                </a:extLst>
              </a:tr>
              <a:tr h="320335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Betalningsvillkor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x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15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15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30 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45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45 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500 </a:t>
                      </a:r>
                      <a:r>
                        <a:rPr lang="sv-SE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kSEK</a:t>
                      </a:r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 / 15 dagar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4525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Vite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x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Nej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Nej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5%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10%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15%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10kkr/%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055342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Leveranstider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x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90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90 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80 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60 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60 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10kkr/dag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83848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Kvalitet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x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93%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95%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97%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100%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100%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60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0574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32968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381983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97743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440817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069963"/>
                  </a:ext>
                </a:extLst>
              </a:tr>
              <a:tr h="262983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72312"/>
                  </a:ext>
                </a:extLst>
              </a:tr>
              <a:tr h="253591"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40" marR="6340" marT="634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1811"/>
                  </a:ext>
                </a:extLst>
              </a:tr>
            </a:tbl>
          </a:graphicData>
        </a:graphic>
      </p:graphicFrame>
      <p:pic>
        <p:nvPicPr>
          <p:cNvPr id="10" name="Bildobjekt 9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5DFE3F5D-7AB3-49F5-DF53-DDF334E1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19239"/>
            <a:ext cx="1125494" cy="112549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E0740B03-EE03-A583-A96C-0C3D559E88AF}"/>
              </a:ext>
            </a:extLst>
          </p:cNvPr>
          <p:cNvSpPr txBox="1"/>
          <p:nvPr/>
        </p:nvSpPr>
        <p:spPr>
          <a:xfrm>
            <a:off x="254524" y="651153"/>
            <a:ext cx="430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Förberedelsemall</a:t>
            </a:r>
            <a:r>
              <a:rPr lang="en-US" sz="2400" b="1" dirty="0"/>
              <a:t> “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EXEMPEL</a:t>
            </a:r>
            <a:r>
              <a:rPr lang="en-US" sz="24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08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0014E332-FEED-5D49-6687-23B88034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19239"/>
            <a:ext cx="1125494" cy="112549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F692F0D-27CA-84C4-B9CC-294C5CA05074}"/>
              </a:ext>
            </a:extLst>
          </p:cNvPr>
          <p:cNvSpPr txBox="1"/>
          <p:nvPr/>
        </p:nvSpPr>
        <p:spPr>
          <a:xfrm>
            <a:off x="254524" y="651153"/>
            <a:ext cx="26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Förberedelsemall</a:t>
            </a:r>
            <a:endParaRPr lang="en-US" sz="2400" b="1" dirty="0"/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6B7CB252-3A63-9260-39E8-8A6AD762B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74262"/>
              </p:ext>
            </p:extLst>
          </p:nvPr>
        </p:nvGraphicFramePr>
        <p:xfrm>
          <a:off x="254524" y="1901040"/>
          <a:ext cx="11538969" cy="4637721"/>
        </p:xfrm>
        <a:graphic>
          <a:graphicData uri="http://schemas.openxmlformats.org/drawingml/2006/table">
            <a:tbl>
              <a:tblPr/>
              <a:tblGrid>
                <a:gridCol w="1962160">
                  <a:extLst>
                    <a:ext uri="{9D8B030D-6E8A-4147-A177-3AD203B41FA5}">
                      <a16:colId xmlns:a16="http://schemas.microsoft.com/office/drawing/2014/main" val="2683351210"/>
                    </a:ext>
                  </a:extLst>
                </a:gridCol>
                <a:gridCol w="3078561">
                  <a:extLst>
                    <a:ext uri="{9D8B030D-6E8A-4147-A177-3AD203B41FA5}">
                      <a16:colId xmlns:a16="http://schemas.microsoft.com/office/drawing/2014/main" val="3370256919"/>
                    </a:ext>
                  </a:extLst>
                </a:gridCol>
                <a:gridCol w="2909410">
                  <a:extLst>
                    <a:ext uri="{9D8B030D-6E8A-4147-A177-3AD203B41FA5}">
                      <a16:colId xmlns:a16="http://schemas.microsoft.com/office/drawing/2014/main" val="3412902414"/>
                    </a:ext>
                  </a:extLst>
                </a:gridCol>
                <a:gridCol w="214260">
                  <a:extLst>
                    <a:ext uri="{9D8B030D-6E8A-4147-A177-3AD203B41FA5}">
                      <a16:colId xmlns:a16="http://schemas.microsoft.com/office/drawing/2014/main" val="3594792754"/>
                    </a:ext>
                  </a:extLst>
                </a:gridCol>
                <a:gridCol w="3374578">
                  <a:extLst>
                    <a:ext uri="{9D8B030D-6E8A-4147-A177-3AD203B41FA5}">
                      <a16:colId xmlns:a16="http://schemas.microsoft.com/office/drawing/2014/main" val="2323146419"/>
                    </a:ext>
                  </a:extLst>
                </a:gridCol>
              </a:tblGrid>
              <a:tr h="319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Källor till styrka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Källor till svaghet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Svåra förhandlingsbara områden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43216"/>
                  </a:ext>
                </a:extLst>
              </a:tr>
              <a:tr h="2158939"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Vi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90392"/>
                  </a:ext>
                </a:extLst>
              </a:tr>
              <a:tr h="2158939"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Dom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08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95AF8-45C0-5039-7036-D692CC1C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3DE6A365-DA54-1BF8-48EA-EA19EB341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19239"/>
            <a:ext cx="1125494" cy="112549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521CF97-F954-5CCE-70AF-368424FF9879}"/>
              </a:ext>
            </a:extLst>
          </p:cNvPr>
          <p:cNvSpPr txBox="1"/>
          <p:nvPr/>
        </p:nvSpPr>
        <p:spPr>
          <a:xfrm>
            <a:off x="254524" y="651153"/>
            <a:ext cx="430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Förberedelsemall</a:t>
            </a:r>
            <a:r>
              <a:rPr lang="en-US" sz="2400" b="1" dirty="0"/>
              <a:t> “EXEMPEL”</a:t>
            </a: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A0580D01-6178-C5B3-EA2D-90363058A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65767"/>
              </p:ext>
            </p:extLst>
          </p:nvPr>
        </p:nvGraphicFramePr>
        <p:xfrm>
          <a:off x="254524" y="1901040"/>
          <a:ext cx="11538969" cy="4637721"/>
        </p:xfrm>
        <a:graphic>
          <a:graphicData uri="http://schemas.openxmlformats.org/drawingml/2006/table">
            <a:tbl>
              <a:tblPr/>
              <a:tblGrid>
                <a:gridCol w="1962160">
                  <a:extLst>
                    <a:ext uri="{9D8B030D-6E8A-4147-A177-3AD203B41FA5}">
                      <a16:colId xmlns:a16="http://schemas.microsoft.com/office/drawing/2014/main" val="2683351210"/>
                    </a:ext>
                  </a:extLst>
                </a:gridCol>
                <a:gridCol w="3078561">
                  <a:extLst>
                    <a:ext uri="{9D8B030D-6E8A-4147-A177-3AD203B41FA5}">
                      <a16:colId xmlns:a16="http://schemas.microsoft.com/office/drawing/2014/main" val="3370256919"/>
                    </a:ext>
                  </a:extLst>
                </a:gridCol>
                <a:gridCol w="2909410">
                  <a:extLst>
                    <a:ext uri="{9D8B030D-6E8A-4147-A177-3AD203B41FA5}">
                      <a16:colId xmlns:a16="http://schemas.microsoft.com/office/drawing/2014/main" val="3412902414"/>
                    </a:ext>
                  </a:extLst>
                </a:gridCol>
                <a:gridCol w="214260">
                  <a:extLst>
                    <a:ext uri="{9D8B030D-6E8A-4147-A177-3AD203B41FA5}">
                      <a16:colId xmlns:a16="http://schemas.microsoft.com/office/drawing/2014/main" val="3594792754"/>
                    </a:ext>
                  </a:extLst>
                </a:gridCol>
                <a:gridCol w="3374578">
                  <a:extLst>
                    <a:ext uri="{9D8B030D-6E8A-4147-A177-3AD203B41FA5}">
                      <a16:colId xmlns:a16="http://schemas.microsoft.com/office/drawing/2014/main" val="2323146419"/>
                    </a:ext>
                  </a:extLst>
                </a:gridCol>
              </a:tblGrid>
              <a:tr h="319843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Källor till styrka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Källor till svaghet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Svåra förhandlingsbara områden</a:t>
                      </a:r>
                    </a:p>
                  </a:txBody>
                  <a:tcPr marL="5485" marR="5485" marT="5485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843216"/>
                  </a:ext>
                </a:extLst>
              </a:tr>
              <a:tr h="2158939"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Vi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Vi har den bästa kvaliteten på marknaden enligt X undersökning</a:t>
                      </a:r>
                    </a:p>
                    <a:p>
                      <a:pPr algn="l" fontAlgn="t"/>
                      <a:endParaRPr lang="sv-SE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VI har lysande framförhållning och kommunikation med kunden </a:t>
                      </a:r>
                    </a:p>
                    <a:p>
                      <a:pPr algn="l" fontAlgn="t"/>
                      <a:endParaRPr lang="sv-SE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Vi kan kundens verksamhet från att ha arbetat många år tillsammans och de känner oss</a:t>
                      </a:r>
                    </a:p>
                    <a:p>
                      <a:pPr algn="l" fontAlgn="t"/>
                      <a:endParaRPr lang="sv-SE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t"/>
                      <a:endParaRPr lang="sv-SE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  <a:p>
                      <a:pPr algn="l" fontAlgn="t"/>
                      <a:endParaRPr lang="sv-SE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Vi ligger lite högre i pris än konkurrenterna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Priset kommer att vara den svåraste punkten att komma överens om då konkurrensen på marknaden ökat det senaste året.</a:t>
                      </a:r>
                    </a:p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- Bygg upp vite och kvalitet som hävarmar för att villkora priset något högre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90392"/>
                  </a:ext>
                </a:extLst>
              </a:tr>
              <a:tr h="2158939">
                <a:tc>
                  <a:txBody>
                    <a:bodyPr/>
                    <a:lstStyle/>
                    <a:p>
                      <a:pPr algn="ctr" fontAlgn="t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Dom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De har flera alternativa leverantörer som skulle kunna leverera kapacitet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Det finns en risk för kunden att byta till ny leverantör. De vet inte vad de får och kan förvänta sig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sv-SE" sz="12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85" marR="5485" marT="5485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8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97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EB06A2BE-6422-4921-C1B0-F40D5F50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11" y="4947799"/>
            <a:ext cx="1125494" cy="112549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C17A113-695A-48F1-51EF-595716FAF679}"/>
              </a:ext>
            </a:extLst>
          </p:cNvPr>
          <p:cNvSpPr txBox="1"/>
          <p:nvPr/>
        </p:nvSpPr>
        <p:spPr>
          <a:xfrm>
            <a:off x="4443401" y="6315958"/>
            <a:ext cx="35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behavior, change results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E878155-5272-36A6-D3A6-0CCC0A7B0F77}"/>
              </a:ext>
            </a:extLst>
          </p:cNvPr>
          <p:cNvSpPr txBox="1"/>
          <p:nvPr/>
        </p:nvSpPr>
        <p:spPr>
          <a:xfrm>
            <a:off x="1799080" y="1404593"/>
            <a:ext cx="8834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rådgivning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träna</a:t>
            </a:r>
            <a:r>
              <a:rPr lang="en-US" dirty="0"/>
              <a:t> dig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 team till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förhandla</a:t>
            </a:r>
            <a:r>
              <a:rPr lang="en-US" dirty="0"/>
              <a:t>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forskningsbaserad</a:t>
            </a:r>
            <a:r>
              <a:rPr lang="en-US" dirty="0"/>
              <a:t> </a:t>
            </a:r>
            <a:r>
              <a:rPr lang="en-US" dirty="0" err="1"/>
              <a:t>metodik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erfarna</a:t>
            </a:r>
            <a:r>
              <a:rPr lang="en-US" dirty="0"/>
              <a:t> </a:t>
            </a:r>
            <a:r>
              <a:rPr lang="en-US" dirty="0" err="1"/>
              <a:t>förhandlare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tränare</a:t>
            </a:r>
            <a:r>
              <a:rPr lang="en-US" dirty="0"/>
              <a:t>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ifall</a:t>
            </a:r>
            <a:r>
              <a:rPr lang="en-US" dirty="0"/>
              <a:t> du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veta</a:t>
            </a:r>
            <a:r>
              <a:rPr lang="en-US" dirty="0"/>
              <a:t> mer.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Lycka</a:t>
            </a:r>
            <a:r>
              <a:rPr lang="en-US" dirty="0"/>
              <a:t> till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nästa</a:t>
            </a:r>
            <a:r>
              <a:rPr lang="en-US" dirty="0"/>
              <a:t> </a:t>
            </a:r>
            <a:r>
              <a:rPr lang="en-US" dirty="0" err="1"/>
              <a:t>förhandling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Martin Kylberg</a:t>
            </a:r>
          </a:p>
          <a:p>
            <a:pPr algn="ctr"/>
            <a:r>
              <a:rPr lang="en-US" dirty="0"/>
              <a:t>0730 49 20 64</a:t>
            </a:r>
          </a:p>
          <a:p>
            <a:pPr algn="ctr"/>
            <a:r>
              <a:rPr lang="en-US" dirty="0">
                <a:hlinkClick r:id="rId3"/>
              </a:rPr>
              <a:t>martin.Kylberg@huthwaite.se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400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913</Words>
  <Application>Microsoft Macintosh PowerPoint</Application>
  <PresentationFormat>Bredbild</PresentationFormat>
  <Paragraphs>400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Narrow</vt:lpstr>
      <vt:lpstr>Arial</vt:lpstr>
      <vt:lpstr>Office-tema</vt:lpstr>
      <vt:lpstr>Förberedelser Inför en förhandling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 Kylberg</dc:creator>
  <cp:lastModifiedBy>Martin  Kylberg</cp:lastModifiedBy>
  <cp:revision>1</cp:revision>
  <dcterms:created xsi:type="dcterms:W3CDTF">2025-06-27T11:36:38Z</dcterms:created>
  <dcterms:modified xsi:type="dcterms:W3CDTF">2025-08-11T12:17:32Z</dcterms:modified>
</cp:coreProperties>
</file>